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512" r:id="rId61"/>
    <p:sldId id="497" r:id="rId62"/>
    <p:sldId id="387" r:id="rId63"/>
    <p:sldId id="509" r:id="rId64"/>
    <p:sldId id="513" r:id="rId65"/>
    <p:sldId id="357" r:id="rId66"/>
    <p:sldId id="432" r:id="rId67"/>
    <p:sldId id="508" r:id="rId68"/>
    <p:sldId id="500" r:id="rId69"/>
    <p:sldId id="501" r:id="rId70"/>
    <p:sldId id="507" r:id="rId71"/>
    <p:sldId id="505" r:id="rId72"/>
    <p:sldId id="502" r:id="rId73"/>
    <p:sldId id="499" r:id="rId74"/>
    <p:sldId id="440" r:id="rId75"/>
    <p:sldId id="435" r:id="rId76"/>
    <p:sldId id="433" r:id="rId77"/>
    <p:sldId id="510" r:id="rId78"/>
    <p:sldId id="511" r:id="rId79"/>
    <p:sldId id="514" r:id="rId80"/>
    <p:sldId id="368" r:id="rId81"/>
    <p:sldId id="2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797958" y="1823155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Synthesizer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61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 (</a:t>
            </a:r>
            <a:r>
              <a:rPr lang="fi-FI" sz="1200" dirty="0" err="1"/>
              <a:t>filtered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3125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r>
              <a:rPr lang="fi-FI" sz="1200" dirty="0"/>
              <a:t>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2969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 (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box)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244862" y="914400"/>
            <a:ext cx="1125416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</a:t>
            </a:r>
            <a:r>
              <a:rPr lang="fi-FI" sz="1200" dirty="0" err="1"/>
              <a:t>mean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2339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r>
              <a:rPr lang="fi-FI" sz="1200" dirty="0"/>
              <a:t> (</a:t>
            </a:r>
            <a:r>
              <a:rPr lang="fi-FI" sz="1200" dirty="0" err="1"/>
              <a:t>line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>
            <a:cxnSpLocks/>
          </p:cNvCxnSpPr>
          <p:nvPr/>
        </p:nvCxnSpPr>
        <p:spPr>
          <a:xfrm flipH="1" flipV="1">
            <a:off x="6947877" y="2780648"/>
            <a:ext cx="1087339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02" y="914400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263579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02" y="4503490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8002132" y="528303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8D5A67C-86A1-476E-AADD-9305BC69525C}"/>
              </a:ext>
            </a:extLst>
          </p:cNvPr>
          <p:cNvSpPr/>
          <p:nvPr/>
        </p:nvSpPr>
        <p:spPr>
          <a:xfrm>
            <a:off x="5056292" y="225295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(0=</a:t>
            </a:r>
            <a:r>
              <a:rPr lang="fi-FI" sz="1000" dirty="0" err="1"/>
              <a:t>location</a:t>
            </a:r>
            <a:r>
              <a:rPr lang="fi-FI" sz="1000" dirty="0"/>
              <a:t>, 1=</a:t>
            </a:r>
            <a:r>
              <a:rPr lang="fi-FI" sz="1000" dirty="0" err="1"/>
              <a:t>velocity</a:t>
            </a:r>
            <a:r>
              <a:rPr lang="fi-FI" sz="1000" dirty="0"/>
              <a:t>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continues</a:t>
            </a:r>
            <a:r>
              <a:rPr lang="fi-FI" dirty="0"/>
              <a:t> to live.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continuous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363041" y="563854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23F6FC57-731D-4A9C-BD05-BFD4F68851A8}"/>
              </a:ext>
            </a:extLst>
          </p:cNvPr>
          <p:cNvSpPr/>
          <p:nvPr/>
        </p:nvSpPr>
        <p:spPr>
          <a:xfrm>
            <a:off x="7649012" y="588971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l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l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 xmlns="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19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70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px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py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blipFill>
                <a:blip r:embed="rId2"/>
                <a:stretch>
                  <a:fillRect l="-1087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64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9037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90372" cy="1477328"/>
              </a:xfrm>
              <a:prstGeom prst="rect">
                <a:avLst/>
              </a:prstGeom>
              <a:blipFill>
                <a:blip r:embed="rId3"/>
                <a:stretch>
                  <a:fillRect l="-6130" t="-3306" r="-4598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46265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46265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46265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46265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A76B0E67-FC51-4CA2-B2A3-C211247B53D2}"/>
                  </a:ext>
                </a:extLst>
              </p:cNvPr>
              <p:cNvSpPr txBox="1"/>
              <p:nvPr/>
            </p:nvSpPr>
            <p:spPr>
              <a:xfrm>
                <a:off x="5303011" y="3536575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A76B0E67-FC51-4CA2-B2A3-C211247B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11" y="3536575"/>
                <a:ext cx="4483728" cy="493405"/>
              </a:xfrm>
              <a:prstGeom prst="rect">
                <a:avLst/>
              </a:prstGeom>
              <a:blipFill>
                <a:blip r:embed="rId7"/>
                <a:stretch>
                  <a:fillRect l="-1224"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real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21177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84" y="628855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00" y="513010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837" y="1640216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700606" y="1983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597" y="2918934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92791" y="324895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27275" y="4747322"/>
            <a:ext cx="626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values per prediction per second predicted. Prediction is done once per second</a:t>
            </a:r>
            <a:br>
              <a:rPr lang="en-GB" sz="1200" dirty="0"/>
            </a:br>
            <a:r>
              <a:rPr lang="en-GB" sz="1200" dirty="0"/>
              <a:t>for 10 seconds horizon. This will generate 1000 values per prediction. Only the current prediction </a:t>
            </a:r>
            <a:br>
              <a:rPr lang="en-GB" sz="1200" dirty="0"/>
            </a:br>
            <a:r>
              <a:rPr lang="en-GB" sz="1200" dirty="0"/>
              <a:t>for an object is kept in memory. Objects are predicted separately.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515" y="2941563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50C56B83-3D74-47B5-8B89-2FB1B27F371D}"/>
              </a:ext>
            </a:extLst>
          </p:cNvPr>
          <p:cNvSpPr txBox="1"/>
          <p:nvPr/>
        </p:nvSpPr>
        <p:spPr>
          <a:xfrm>
            <a:off x="5939693" y="4970584"/>
            <a:ext cx="3501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 of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CCFCF3F-3978-4F7C-9A7E-045C17ED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09" y="765420"/>
            <a:ext cx="3656990" cy="26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3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235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could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67941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27816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178471" y="1000910"/>
            <a:ext cx="504464" cy="36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24547" y="1000910"/>
            <a:ext cx="788107" cy="49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682935" y="63818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682935" y="15699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197009" y="1559238"/>
            <a:ext cx="485926" cy="37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24547" y="1496929"/>
            <a:ext cx="788107" cy="43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EB281F6D-3FE9-4474-A035-8B5E1782D0D8}"/>
              </a:ext>
            </a:extLst>
          </p:cNvPr>
          <p:cNvSpPr txBox="1"/>
          <p:nvPr/>
        </p:nvSpPr>
        <p:spPr>
          <a:xfrm>
            <a:off x="8948409" y="5586531"/>
            <a:ext cx="2798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Use</a:t>
            </a:r>
            <a:r>
              <a:rPr lang="fi-FI" sz="1100" dirty="0"/>
              <a:t> of </a:t>
            </a:r>
            <a:r>
              <a:rPr lang="fi-FI" sz="1100" dirty="0" err="1"/>
              <a:t>detection</a:t>
            </a:r>
            <a:r>
              <a:rPr lang="fi-FI" sz="1100" dirty="0"/>
              <a:t> </a:t>
            </a:r>
            <a:r>
              <a:rPr lang="fi-FI" sz="1100" dirty="0" err="1"/>
              <a:t>instead</a:t>
            </a:r>
            <a:r>
              <a:rPr lang="fi-FI" sz="1100" dirty="0"/>
              <a:t> of </a:t>
            </a:r>
            <a:r>
              <a:rPr lang="fi-FI" sz="1100" dirty="0" err="1"/>
              <a:t>pattern</a:t>
            </a:r>
            <a:r>
              <a:rPr lang="fi-FI" sz="1100" dirty="0"/>
              <a:t> </a:t>
            </a:r>
            <a:r>
              <a:rPr lang="fi-FI" sz="1100" dirty="0" err="1"/>
              <a:t>when</a:t>
            </a:r>
            <a:r>
              <a:rPr lang="fi-FI" sz="1100" dirty="0"/>
              <a:t> </a:t>
            </a:r>
            <a:r>
              <a:rPr lang="fi-FI" sz="1100" dirty="0" err="1"/>
              <a:t>pattern</a:t>
            </a:r>
            <a:r>
              <a:rPr lang="en-GB" sz="1100" dirty="0"/>
              <a:t> is “reliable”?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296758"/>
            <a:ext cx="60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33" y="3914546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30717" y="5647290"/>
            <a:ext cx="677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easy. Paper!!!</a:t>
            </a:r>
          </a:p>
        </p:txBody>
      </p:sp>
      <p:pic>
        <p:nvPicPr>
          <p:cNvPr id="1026" name="Picture 2" descr="Image result for lamp on">
            <a:extLst>
              <a:ext uri="{FF2B5EF4-FFF2-40B4-BE49-F238E27FC236}">
                <a16:creationId xmlns:a16="http://schemas.microsoft.com/office/drawing/2014/main" id="{D9EF6F76-7EA9-4006-A4E1-CC8B04FE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2" y="2277554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lamp on">
            <a:extLst>
              <a:ext uri="{FF2B5EF4-FFF2-40B4-BE49-F238E27FC236}">
                <a16:creationId xmlns:a16="http://schemas.microsoft.com/office/drawing/2014/main" id="{0AF2BAAC-CCF4-42E3-8739-615FB88D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98" y="2326335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7608112" y="2905739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5D4BD828-D3F8-4FB0-B574-4AAA9AD224FA}"/>
              </a:ext>
            </a:extLst>
          </p:cNvPr>
          <p:cNvSpPr txBox="1"/>
          <p:nvPr/>
        </p:nvSpPr>
        <p:spPr>
          <a:xfrm>
            <a:off x="5137236" y="6019072"/>
            <a:ext cx="237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Rectification might still be needed?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036484" y="2451490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5BBF27C4-64FC-4CA9-B381-D5989662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85" y="389385"/>
            <a:ext cx="2979060" cy="16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5560046" y="3041621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067677" y="2719664"/>
            <a:ext cx="5299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(”person on </a:t>
            </a:r>
            <a:r>
              <a:rPr lang="fi-FI" dirty="0" err="1"/>
              <a:t>grass</a:t>
            </a:r>
            <a:r>
              <a:rPr lang="fi-FI" dirty="0"/>
              <a:t>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for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br>
              <a:rPr lang="fi-FI" dirty="0"/>
            </a:br>
            <a:r>
              <a:rPr lang="fi-FI" dirty="0"/>
              <a:t>(”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is person? </a:t>
            </a:r>
            <a:r>
              <a:rPr lang="fi-FI" dirty="0" err="1"/>
              <a:t>red</a:t>
            </a:r>
            <a:r>
              <a:rPr lang="fi-FI" dirty="0"/>
              <a:t> and white.”)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067677" y="4138336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62F6B0F-DAEE-4882-BF3F-BC8E2775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7" y="321177"/>
            <a:ext cx="50768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i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 the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377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5328670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m, </a:t>
                </a:r>
                <a:r>
                  <a:rPr lang="fi-FI" sz="900" dirty="0" err="1"/>
                  <a:t>varied</a:t>
                </a:r>
                <a:endParaRPr lang="fi-FI" sz="900" dirty="0"/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220095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3356707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52045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73296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519737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422704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37604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4115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6410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54529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432470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3961EC1E-A537-4A3A-B9F1-1F735ADE4AC7}"/>
              </a:ext>
            </a:extLst>
          </p:cNvPr>
          <p:cNvSpPr txBox="1"/>
          <p:nvPr/>
        </p:nvSpPr>
        <p:spPr>
          <a:xfrm>
            <a:off x="8790481" y="4703424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Studio </a:t>
            </a:r>
            <a:r>
              <a:rPr lang="fi-FI" sz="900" dirty="0" err="1"/>
              <a:t>setup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the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 xmlns="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807746" y="265337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A1F86AC-12D5-4B87-ACBC-43C244A20788}"/>
              </a:ext>
            </a:extLst>
          </p:cNvPr>
          <p:cNvSpPr txBox="1"/>
          <p:nvPr/>
        </p:nvSpPr>
        <p:spPr>
          <a:xfrm>
            <a:off x="9290850" y="389987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Outdoor</a:t>
            </a:r>
            <a:r>
              <a:rPr lang="fi-FI" sz="900" dirty="0"/>
              <a:t> </a:t>
            </a:r>
            <a:r>
              <a:rPr lang="fi-FI" sz="900" dirty="0" err="1"/>
              <a:t>setup</a:t>
            </a:r>
            <a:endParaRPr lang="fi-FI" sz="900" dirty="0"/>
          </a:p>
          <a:p>
            <a:r>
              <a:rPr lang="fi-FI" sz="900" dirty="0"/>
              <a:t>Laser </a:t>
            </a:r>
            <a:r>
              <a:rPr lang="fi-FI" sz="900" dirty="0" err="1"/>
              <a:t>distance</a:t>
            </a:r>
            <a:r>
              <a:rPr lang="fi-FI" sz="900" dirty="0"/>
              <a:t> </a:t>
            </a:r>
            <a:r>
              <a:rPr lang="fi-FI" sz="900" dirty="0" err="1"/>
              <a:t>measuring</a:t>
            </a:r>
            <a:r>
              <a:rPr lang="fi-FI" sz="900" dirty="0"/>
              <a:t> </a:t>
            </a:r>
            <a:r>
              <a:rPr lang="fi-FI" sz="900" dirty="0" err="1"/>
              <a:t>device</a:t>
            </a:r>
            <a:r>
              <a:rPr lang="fi-FI" sz="900" dirty="0"/>
              <a:t> </a:t>
            </a:r>
            <a:r>
              <a:rPr lang="fi-FI" sz="900" dirty="0" err="1"/>
              <a:t>would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nice</a:t>
            </a:r>
            <a:r>
              <a:rPr lang="fi-FI" sz="900" dirty="0"/>
              <a:t>…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E0871E6-9880-4BB2-9F5C-1F4A9D9788C2}"/>
              </a:ext>
            </a:extLst>
          </p:cNvPr>
          <p:cNvSpPr txBox="1"/>
          <p:nvPr/>
        </p:nvSpPr>
        <p:spPr>
          <a:xfrm>
            <a:off x="10378769" y="1530320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rgbClr val="FF0000"/>
                </a:solidFill>
              </a:rPr>
              <a:t>???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179532" y="455027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00C45AA-8B6E-4E10-B8FA-99A02B5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49" y="321177"/>
            <a:ext cx="6508160" cy="358909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6B76EE08-0E30-4553-895E-90848F41A731}"/>
              </a:ext>
            </a:extLst>
          </p:cNvPr>
          <p:cNvSpPr/>
          <p:nvPr/>
        </p:nvSpPr>
        <p:spPr>
          <a:xfrm>
            <a:off x="7252677" y="101600"/>
            <a:ext cx="1117600" cy="1367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Analysis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76480822-9510-4C90-AE7C-4130964DD960}"/>
              </a:ext>
            </a:extLst>
          </p:cNvPr>
          <p:cNvSpPr/>
          <p:nvPr/>
        </p:nvSpPr>
        <p:spPr>
          <a:xfrm>
            <a:off x="5584596" y="2922492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Syntactic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732DD0B-31A4-41F4-9DEE-DAEF34A6C75E}"/>
              </a:ext>
            </a:extLst>
          </p:cNvPr>
          <p:cNvSpPr/>
          <p:nvPr/>
        </p:nvSpPr>
        <p:spPr>
          <a:xfrm>
            <a:off x="7875508" y="2922491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CE439285-C8E5-4493-B238-EE6B3FB8C7C6}"/>
              </a:ext>
            </a:extLst>
          </p:cNvPr>
          <p:cNvSpPr/>
          <p:nvPr/>
        </p:nvSpPr>
        <p:spPr>
          <a:xfrm>
            <a:off x="6701694" y="1071387"/>
            <a:ext cx="1750646" cy="976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Word2Vec?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7A8B306-AC00-4FA2-B296-24E5AFB1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44" y="458289"/>
            <a:ext cx="2809875" cy="247650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F994A5E0-9CBF-49B9-9804-F0A2945A7128}"/>
              </a:ext>
            </a:extLst>
          </p:cNvPr>
          <p:cNvCxnSpPr>
            <a:cxnSpLocks/>
          </p:cNvCxnSpPr>
          <p:nvPr/>
        </p:nvCxnSpPr>
        <p:spPr>
          <a:xfrm>
            <a:off x="7518900" y="654950"/>
            <a:ext cx="0" cy="4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>
            <a:extLst>
              <a:ext uri="{FF2B5EF4-FFF2-40B4-BE49-F238E27FC236}">
                <a16:creationId xmlns:a16="http://schemas.microsoft.com/office/drawing/2014/main" id="{0FACCAAA-1169-435E-8803-759CC0C8EA58}"/>
              </a:ext>
            </a:extLst>
          </p:cNvPr>
          <p:cNvCxnSpPr>
            <a:cxnSpLocks/>
          </p:cNvCxnSpPr>
          <p:nvPr/>
        </p:nvCxnSpPr>
        <p:spPr>
          <a:xfrm>
            <a:off x="7401168" y="654950"/>
            <a:ext cx="242781" cy="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orakulmio 18">
            <a:extLst>
              <a:ext uri="{FF2B5EF4-FFF2-40B4-BE49-F238E27FC236}">
                <a16:creationId xmlns:a16="http://schemas.microsoft.com/office/drawing/2014/main" id="{E4ECD896-CF14-463F-BBC7-6766804C5B04}"/>
              </a:ext>
            </a:extLst>
          </p:cNvPr>
          <p:cNvSpPr/>
          <p:nvPr/>
        </p:nvSpPr>
        <p:spPr>
          <a:xfrm>
            <a:off x="6861915" y="398235"/>
            <a:ext cx="773721" cy="304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/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.567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0.983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2D6C4BA3-AA64-4336-94D3-69C9A974EA32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6459919" y="2048310"/>
            <a:ext cx="1117098" cy="87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4BFB6A48-52E3-4E8D-8940-6E68F964CE14}"/>
              </a:ext>
            </a:extLst>
          </p:cNvPr>
          <p:cNvCxnSpPr>
            <a:stCxn id="10" idx="2"/>
          </p:cNvCxnSpPr>
          <p:nvPr/>
        </p:nvCxnSpPr>
        <p:spPr>
          <a:xfrm>
            <a:off x="7577017" y="2048310"/>
            <a:ext cx="1173814" cy="87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Kuva 25">
            <a:extLst>
              <a:ext uri="{FF2B5EF4-FFF2-40B4-BE49-F238E27FC236}">
                <a16:creationId xmlns:a16="http://schemas.microsoft.com/office/drawing/2014/main" id="{0E457C3E-E78E-424E-9986-9B30B1A7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67" y="4120989"/>
            <a:ext cx="1263304" cy="1305215"/>
          </a:xfrm>
          <a:prstGeom prst="rect">
            <a:avLst/>
          </a:prstGeom>
        </p:spPr>
      </p:pic>
      <p:pic>
        <p:nvPicPr>
          <p:cNvPr id="27" name="Kuva 26">
            <a:extLst>
              <a:ext uri="{FF2B5EF4-FFF2-40B4-BE49-F238E27FC236}">
                <a16:creationId xmlns:a16="http://schemas.microsoft.com/office/drawing/2014/main" id="{A4E77FEE-4373-4D1F-A4FC-579E2897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40" y="4120989"/>
            <a:ext cx="544146" cy="2603244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2340944C-EEB2-4170-9E84-81185AD32AED}"/>
              </a:ext>
            </a:extLst>
          </p:cNvPr>
          <p:cNvSpPr txBox="1"/>
          <p:nvPr/>
        </p:nvSpPr>
        <p:spPr>
          <a:xfrm>
            <a:off x="9772468" y="3120013"/>
            <a:ext cx="2260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two</a:t>
            </a:r>
            <a:r>
              <a:rPr lang="fi-FI" sz="1200" dirty="0"/>
              <a:t> </a:t>
            </a:r>
            <a:r>
              <a:rPr lang="fi-FI" sz="1200" dirty="0" err="1"/>
              <a:t>networks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taught</a:t>
            </a:r>
            <a:r>
              <a:rPr lang="fi-FI" sz="1200" dirty="0"/>
              <a:t> - data </a:t>
            </a:r>
            <a:r>
              <a:rPr lang="fi-FI" sz="1200" dirty="0" err="1"/>
              <a:t>generation</a:t>
            </a:r>
            <a:r>
              <a:rPr lang="fi-FI" sz="1200" dirty="0"/>
              <a:t> </a:t>
            </a:r>
            <a:r>
              <a:rPr lang="fi-FI" sz="1200" dirty="0" err="1"/>
              <a:t>required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1E7C0DF-C9F5-4556-95B3-EB8FF0488EE6}"/>
              </a:ext>
            </a:extLst>
          </p:cNvPr>
          <p:cNvSpPr txBox="1"/>
          <p:nvPr/>
        </p:nvSpPr>
        <p:spPr>
          <a:xfrm>
            <a:off x="8639538" y="1355447"/>
            <a:ext cx="97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Off-the-shelf</a:t>
            </a:r>
            <a:endParaRPr lang="en-GB" sz="12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BA7151C-E924-4029-821E-83956E9E604D}"/>
              </a:ext>
            </a:extLst>
          </p:cNvPr>
          <p:cNvSpPr txBox="1"/>
          <p:nvPr/>
        </p:nvSpPr>
        <p:spPr>
          <a:xfrm>
            <a:off x="9270434" y="272025"/>
            <a:ext cx="2584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pick</a:t>
            </a:r>
            <a:endParaRPr lang="fi-FI" dirty="0"/>
          </a:p>
          <a:p>
            <a:r>
              <a:rPr lang="fi-FI" dirty="0" err="1"/>
              <a:t>commands</a:t>
            </a:r>
            <a:r>
              <a:rPr lang="fi-FI" dirty="0"/>
              <a:t> and </a:t>
            </a:r>
            <a:r>
              <a:rPr lang="fi-FI" dirty="0" err="1"/>
              <a:t>questions</a:t>
            </a:r>
            <a:endParaRPr lang="fi-FI" dirty="0"/>
          </a:p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fi-FI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6CB4D20-E542-4CB9-8902-FF233C33AB6C}"/>
              </a:ext>
            </a:extLst>
          </p:cNvPr>
          <p:cNvSpPr txBox="1"/>
          <p:nvPr/>
        </p:nvSpPr>
        <p:spPr>
          <a:xfrm>
            <a:off x="5719329" y="425550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53A5AA2A-156C-48DA-87DA-9AAB676B6D67}"/>
              </a:ext>
            </a:extLst>
          </p:cNvPr>
          <p:cNvSpPr txBox="1"/>
          <p:nvPr/>
        </p:nvSpPr>
        <p:spPr>
          <a:xfrm>
            <a:off x="8508011" y="433229"/>
            <a:ext cx="282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…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89233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Generation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7998447" y="1072144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7200" dirty="0"/>
              <a:t>?</a:t>
            </a:r>
            <a:endParaRPr lang="en-GB" sz="72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3EB9330-454F-4DA7-9A9B-5B8B4603B30F}"/>
              </a:ext>
            </a:extLst>
          </p:cNvPr>
          <p:cNvSpPr txBox="1"/>
          <p:nvPr/>
        </p:nvSpPr>
        <p:spPr>
          <a:xfrm>
            <a:off x="5523433" y="3647857"/>
            <a:ext cx="436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rule-based</a:t>
            </a:r>
            <a:r>
              <a:rPr lang="fi-FI" dirty="0"/>
              <a:t>. ML </a:t>
            </a:r>
            <a:r>
              <a:rPr lang="fi-FI" dirty="0" err="1"/>
              <a:t>algorithms</a:t>
            </a:r>
            <a:r>
              <a:rPr lang="fi-FI" dirty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905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ulukko 2">
            <a:extLst>
              <a:ext uri="{FF2B5EF4-FFF2-40B4-BE49-F238E27FC236}">
                <a16:creationId xmlns:a16="http://schemas.microsoft.com/office/drawing/2014/main" id="{F6C65A83-A9B3-4613-92E9-0F4DC1A6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75825"/>
              </p:ext>
            </p:extLst>
          </p:nvPr>
        </p:nvGraphicFramePr>
        <p:xfrm>
          <a:off x="5197230" y="657889"/>
          <a:ext cx="651621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73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speak</a:t>
                      </a:r>
                      <a:r>
                        <a:rPr lang="fi-FI" sz="1000" dirty="0"/>
                        <a:t> to me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hello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you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dining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table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where</a:t>
                      </a:r>
                      <a:r>
                        <a:rPr lang="fi-FI" sz="1000" dirty="0"/>
                        <a:t> is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turns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right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is </a:t>
                      </a:r>
                      <a:r>
                        <a:rPr lang="fi-FI" sz="1000" dirty="0" err="1"/>
                        <a:t>chair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free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yes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 </a:t>
                      </a:r>
                      <a:r>
                        <a:rPr lang="fi-FI" sz="1000" dirty="0" err="1"/>
                        <a:t>objects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detected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nearby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repeat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answer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five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87424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two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74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one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six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forward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77852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ahead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zero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point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seven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meters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user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stops</a:t>
                      </a:r>
                      <a:r>
                        <a:rPr lang="fi-FI" sz="1000" dirty="0"/>
                        <a:t> and </a:t>
                      </a:r>
                      <a:r>
                        <a:rPr lang="fi-FI" sz="1000" dirty="0" err="1"/>
                        <a:t>finds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chair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12347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stop </a:t>
                      </a:r>
                      <a:r>
                        <a:rPr lang="fi-FI" sz="1000" dirty="0" err="1"/>
                        <a:t>repeating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0231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r>
                        <a:rPr lang="fi-FI" sz="1000" dirty="0" err="1"/>
                        <a:t>be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quiet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86937"/>
                  </a:ext>
                </a:extLst>
              </a:tr>
            </a:tbl>
          </a:graphicData>
        </a:graphic>
      </p:graphicFrame>
      <p:sp>
        <p:nvSpPr>
          <p:cNvPr id="4" name="Tekstiruutu 3">
            <a:extLst>
              <a:ext uri="{FF2B5EF4-FFF2-40B4-BE49-F238E27FC236}">
                <a16:creationId xmlns:a16="http://schemas.microsoft.com/office/drawing/2014/main" id="{115B0260-9CD2-4BC3-A659-2FA9E21FAD9C}"/>
              </a:ext>
            </a:extLst>
          </p:cNvPr>
          <p:cNvSpPr txBox="1"/>
          <p:nvPr/>
        </p:nvSpPr>
        <p:spPr>
          <a:xfrm>
            <a:off x="5095630" y="289915"/>
            <a:ext cx="1587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Search</a:t>
            </a:r>
            <a:r>
              <a:rPr lang="fi-FI" sz="1200" dirty="0"/>
              <a:t> </a:t>
            </a:r>
            <a:r>
              <a:rPr lang="fi-FI" sz="1200" dirty="0" err="1"/>
              <a:t>chair</a:t>
            </a:r>
            <a:endParaRPr lang="fi-FI" sz="1200" dirty="0"/>
          </a:p>
        </p:txBody>
      </p:sp>
      <p:graphicFrame>
        <p:nvGraphicFramePr>
          <p:cNvPr id="8" name="Taulukko 7">
            <a:extLst>
              <a:ext uri="{FF2B5EF4-FFF2-40B4-BE49-F238E27FC236}">
                <a16:creationId xmlns:a16="http://schemas.microsoft.com/office/drawing/2014/main" id="{66BEB5D6-164F-48CA-8E4A-FA7460D4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47072"/>
              </p:ext>
            </p:extLst>
          </p:nvPr>
        </p:nvGraphicFramePr>
        <p:xfrm>
          <a:off x="5095630" y="3910267"/>
          <a:ext cx="6516219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08">
                  <a:extLst>
                    <a:ext uri="{9D8B030D-6E8A-4147-A177-3AD203B41FA5}">
                      <a16:colId xmlns:a16="http://schemas.microsoft.com/office/drawing/2014/main" val="2752388490"/>
                    </a:ext>
                  </a:extLst>
                </a:gridCol>
                <a:gridCol w="2460638">
                  <a:extLst>
                    <a:ext uri="{9D8B030D-6E8A-4147-A177-3AD203B41FA5}">
                      <a16:colId xmlns:a16="http://schemas.microsoft.com/office/drawing/2014/main" val="139799335"/>
                    </a:ext>
                  </a:extLst>
                </a:gridCol>
                <a:gridCol w="2172073">
                  <a:extLst>
                    <a:ext uri="{9D8B030D-6E8A-4147-A177-3AD203B41FA5}">
                      <a16:colId xmlns:a16="http://schemas.microsoft.com/office/drawing/2014/main" val="3428814985"/>
                    </a:ext>
                  </a:extLst>
                </a:gridCol>
              </a:tblGrid>
              <a:tr h="200095">
                <a:tc>
                  <a:txBody>
                    <a:bodyPr/>
                    <a:lstStyle/>
                    <a:p>
                      <a:r>
                        <a:rPr lang="fi-FI" sz="1000" dirty="0"/>
                        <a:t>User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Application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Notes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07708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61516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 err="1"/>
                        <a:t>danger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will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/>
                        <a:t>DANGER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5783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warning</a:t>
                      </a:r>
                      <a:r>
                        <a:rPr lang="fi-FI" sz="1000" dirty="0"/>
                        <a:t> person </a:t>
                      </a:r>
                      <a:r>
                        <a:rPr lang="fi-FI" sz="1000" dirty="0" err="1"/>
                        <a:t>might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collide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move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WARNING </a:t>
                      </a:r>
                      <a:r>
                        <a:rPr lang="fi-FI" sz="1000" dirty="0" err="1"/>
                        <a:t>voice</a:t>
                      </a:r>
                      <a:r>
                        <a:rPr lang="fi-FI" sz="1000" dirty="0"/>
                        <a:t>, person </a:t>
                      </a:r>
                      <a:r>
                        <a:rPr lang="fi-FI" sz="1000" dirty="0" err="1"/>
                        <a:t>steps</a:t>
                      </a:r>
                      <a:r>
                        <a:rPr lang="fi-FI" sz="1000" dirty="0"/>
                        <a:t> </a:t>
                      </a:r>
                      <a:r>
                        <a:rPr lang="fi-FI" sz="1000" dirty="0" err="1"/>
                        <a:t>left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6179"/>
                  </a:ext>
                </a:extLst>
              </a:tr>
              <a:tr h="200095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/>
                        <a:t>notice</a:t>
                      </a:r>
                      <a:r>
                        <a:rPr lang="fi-FI" sz="1000" dirty="0"/>
                        <a:t> no </a:t>
                      </a:r>
                      <a:r>
                        <a:rPr lang="fi-FI" sz="1000" dirty="0" err="1"/>
                        <a:t>collision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000" dirty="0"/>
                        <a:t>NOTICE </a:t>
                      </a:r>
                      <a:r>
                        <a:rPr lang="fi-FI" sz="1000" dirty="0" err="1"/>
                        <a:t>voice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40741"/>
                  </a:ext>
                </a:extLst>
              </a:tr>
            </a:tbl>
          </a:graphicData>
        </a:graphic>
      </p:graphicFrame>
      <p:sp>
        <p:nvSpPr>
          <p:cNvPr id="9" name="Tekstiruutu 8">
            <a:extLst>
              <a:ext uri="{FF2B5EF4-FFF2-40B4-BE49-F238E27FC236}">
                <a16:creationId xmlns:a16="http://schemas.microsoft.com/office/drawing/2014/main" id="{365D9D5F-AB3A-4037-ABC2-55FE28CA6B01}"/>
              </a:ext>
            </a:extLst>
          </p:cNvPr>
          <p:cNvSpPr txBox="1"/>
          <p:nvPr/>
        </p:nvSpPr>
        <p:spPr>
          <a:xfrm>
            <a:off x="4994030" y="3542293"/>
            <a:ext cx="135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Example</a:t>
            </a:r>
            <a:r>
              <a:rPr lang="fi-FI" sz="1200" dirty="0"/>
              <a:t>: </a:t>
            </a:r>
            <a:r>
              <a:rPr lang="fi-FI" sz="1200" dirty="0" err="1"/>
              <a:t>Give</a:t>
            </a:r>
            <a:r>
              <a:rPr lang="fi-FI" sz="1200" dirty="0"/>
              <a:t> </a:t>
            </a:r>
            <a:r>
              <a:rPr lang="fi-FI" sz="1200" dirty="0" err="1"/>
              <a:t>way</a:t>
            </a:r>
            <a:endParaRPr lang="fi-FI" sz="1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F5A83221-DAD2-4C7E-B826-470640255F76}"/>
              </a:ext>
            </a:extLst>
          </p:cNvPr>
          <p:cNvSpPr txBox="1"/>
          <p:nvPr/>
        </p:nvSpPr>
        <p:spPr>
          <a:xfrm>
            <a:off x="4994030" y="5572559"/>
            <a:ext cx="6392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Examples</a:t>
            </a:r>
            <a:r>
              <a:rPr lang="fi-FI" sz="1200" dirty="0"/>
              <a:t> </a:t>
            </a:r>
            <a:r>
              <a:rPr lang="fi-FI" sz="1200" dirty="0" err="1"/>
              <a:t>here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very</a:t>
            </a:r>
            <a:r>
              <a:rPr lang="fi-FI" sz="1200" dirty="0"/>
              <a:t> </a:t>
            </a:r>
            <a:r>
              <a:rPr lang="fi-FI" sz="1200" dirty="0" err="1"/>
              <a:t>preliminary</a:t>
            </a:r>
            <a:r>
              <a:rPr lang="fi-FI" sz="1200" dirty="0"/>
              <a:t>. </a:t>
            </a:r>
            <a:r>
              <a:rPr lang="fi-FI" sz="1200" dirty="0">
                <a:sym typeface="Wingdings" panose="05000000000000000000" pitchFamily="2" charset="2"/>
              </a:rPr>
              <a:t></a:t>
            </a:r>
            <a:r>
              <a:rPr lang="fi-FI" sz="1200" dirty="0"/>
              <a:t> </a:t>
            </a:r>
            <a:r>
              <a:rPr lang="fi-FI" sz="1200" dirty="0" err="1"/>
              <a:t>We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</a:t>
            </a:r>
            <a:r>
              <a:rPr lang="fi-FI" sz="1200" dirty="0" err="1"/>
              <a:t>tens</a:t>
            </a:r>
            <a:r>
              <a:rPr lang="fi-FI" sz="1200" dirty="0"/>
              <a:t> of </a:t>
            </a:r>
            <a:r>
              <a:rPr lang="fi-FI" sz="1200" dirty="0" err="1"/>
              <a:t>real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 Näkövammaisten Liitto?</a:t>
            </a:r>
            <a:endParaRPr lang="en-GB" sz="12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0DF808E5-1C5C-4021-9733-2B5F3FB9E040}"/>
              </a:ext>
            </a:extLst>
          </p:cNvPr>
          <p:cNvSpPr txBox="1"/>
          <p:nvPr/>
        </p:nvSpPr>
        <p:spPr>
          <a:xfrm>
            <a:off x="4994030" y="5808077"/>
            <a:ext cx="4525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commands</a:t>
            </a:r>
            <a:r>
              <a:rPr lang="fi-FI" sz="1200" dirty="0"/>
              <a:t> and </a:t>
            </a:r>
            <a:r>
              <a:rPr lang="fi-FI" sz="1200" dirty="0" err="1"/>
              <a:t>question</a:t>
            </a:r>
            <a:r>
              <a:rPr lang="fi-FI" sz="1200" dirty="0"/>
              <a:t> </a:t>
            </a:r>
            <a:r>
              <a:rPr lang="fi-FI" sz="1200" dirty="0" err="1"/>
              <a:t>alternatives</a:t>
            </a:r>
            <a:r>
              <a:rPr lang="fi-FI" sz="1200" dirty="0"/>
              <a:t> </a:t>
            </a:r>
            <a:r>
              <a:rPr lang="fi-FI" sz="1200" dirty="0" err="1"/>
              <a:t>are</a:t>
            </a:r>
            <a:r>
              <a:rPr lang="fi-FI" sz="1200" dirty="0"/>
              <a:t> </a:t>
            </a:r>
            <a:r>
              <a:rPr lang="fi-FI" sz="1200" dirty="0" err="1"/>
              <a:t>derived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use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4979F16-19A4-41D1-918D-F60DCA748819}"/>
              </a:ext>
            </a:extLst>
          </p:cNvPr>
          <p:cNvSpPr txBox="1"/>
          <p:nvPr/>
        </p:nvSpPr>
        <p:spPr>
          <a:xfrm>
            <a:off x="4990126" y="6038631"/>
            <a:ext cx="1641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</a:t>
            </a:r>
            <a:r>
              <a:rPr lang="fi-FI" sz="1200" dirty="0" err="1"/>
              <a:t>also</a:t>
            </a:r>
            <a:r>
              <a:rPr lang="fi-FI" sz="1200" dirty="0"/>
              <a:t> as </a:t>
            </a:r>
            <a:r>
              <a:rPr lang="fi-FI" sz="1200" dirty="0" err="1"/>
              <a:t>test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142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9127</TotalTime>
  <Words>2694</Words>
  <Application>Microsoft Office PowerPoint</Application>
  <PresentationFormat>Laajakuva</PresentationFormat>
  <Paragraphs>621</Paragraphs>
  <Slides>81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Wingdings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1198</cp:revision>
  <dcterms:created xsi:type="dcterms:W3CDTF">2017-12-07T08:30:07Z</dcterms:created>
  <dcterms:modified xsi:type="dcterms:W3CDTF">2018-02-19T05:50:47Z</dcterms:modified>
</cp:coreProperties>
</file>